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3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drawings/drawing4.xml" ContentType="application/vnd.openxmlformats-officedocument.drawingml.chartshapes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2" r:id="rId6"/>
    <p:sldId id="261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ne Kirchoff" initials="BK" lastIdx="1" clrIdx="0">
    <p:extLst>
      <p:ext uri="{19B8F6BF-5375-455C-9EA6-DF929625EA0E}">
        <p15:presenceInfo xmlns:p15="http://schemas.microsoft.com/office/powerpoint/2012/main" userId="Brianne Kirchof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chartUserShapes" Target="../drawings/drawing4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y-fs01\Homes\Office\bkirchoff\Budget\2022-23\January%20Presentation\Graph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2, 3'!$A$1:$B$1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'Slide 2, 3'!$A$2:$B$2</c:f>
              <c:numCache>
                <c:formatCode>_("$"* #,##0_);_("$"* \(#,##0\);_("$"* "-"??_);_(@_)</c:formatCode>
                <c:ptCount val="2"/>
                <c:pt idx="0">
                  <c:v>14231186</c:v>
                </c:pt>
                <c:pt idx="1">
                  <c:v>15107019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4-4DD0-8ECA-0D19172FF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16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Equipment!$A$1:$B$1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Equipment!$A$2:$B$2</c:f>
              <c:numCache>
                <c:formatCode>_("$"* #,##0_);_("$"* \(#,##0\);_("$"* "-"??_);_(@_)</c:formatCode>
                <c:ptCount val="2"/>
                <c:pt idx="0">
                  <c:v>271500</c:v>
                </c:pt>
                <c:pt idx="1">
                  <c:v>190000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D-47C5-B890-B450B58CE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2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F589-479E-930E-0A10CE81AFD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589-479E-930E-0A10CE81AF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589-479E-930E-0A10CE81AFD4}"/>
              </c:ext>
            </c:extLst>
          </c:dPt>
          <c:dPt>
            <c:idx val="2"/>
            <c:bubble3D val="0"/>
            <c:explosion val="12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F589-479E-930E-0A10CE81AF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F589-479E-930E-0A10CE81AF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589-479E-930E-0A10CE81AF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F589-479E-930E-0A10CE81AFD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589-479E-930E-0A10CE81AFD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589-479E-930E-0A10CE81AFD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F589-479E-930E-0A10CE81AFD4}"/>
              </c:ext>
            </c:extLst>
          </c:dPt>
          <c:dLbls>
            <c:dLbl>
              <c:idx val="0"/>
              <c:layout>
                <c:manualLayout>
                  <c:x val="-3.0919832376617325E-2"/>
                  <c:y val="3.642700731772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89-479E-930E-0A10CE81AFD4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89-479E-930E-0A10CE81AFD4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89-479E-930E-0A10CE81AFD4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89-479E-930E-0A10CE81AFD4}"/>
                </c:ext>
              </c:extLst>
            </c:dLbl>
            <c:dLbl>
              <c:idx val="5"/>
              <c:layout>
                <c:manualLayout>
                  <c:x val="-9.2101852354419759E-3"/>
                  <c:y val="-4.564724207161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89-479E-930E-0A10CE81AFD4}"/>
                </c:ext>
              </c:extLst>
            </c:dLbl>
            <c:dLbl>
              <c:idx val="6"/>
              <c:layout>
                <c:manualLayout>
                  <c:x val="3.4543312377291111E-4"/>
                  <c:y val="-0.1853987326728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589-479E-930E-0A10CE81AFD4}"/>
                </c:ext>
              </c:extLst>
            </c:dLbl>
            <c:dLbl>
              <c:idx val="7"/>
              <c:layout>
                <c:manualLayout>
                  <c:x val="3.2347478349894161E-2"/>
                  <c:y val="-4.7699239907150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589-479E-930E-0A10CE81AF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'Sheet2 (2)'!$A$1:$A$9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'Sheet2 (2)'!$C$1:$C$9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589-479E-930E-0A10CE81A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Contractual!$A$1:$B$1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Contractual!$A$2:$B$2</c:f>
              <c:numCache>
                <c:formatCode>_("$"* #,##0_);_("$"* \(#,##0\);_("$"* "-"??_);_(@_)</c:formatCode>
                <c:ptCount val="2"/>
                <c:pt idx="0">
                  <c:v>1351560</c:v>
                </c:pt>
                <c:pt idx="1">
                  <c:v>1542291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5-493C-B63F-2FF6A3571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16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Contractual!$A$1:$B$1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Contractual!$A$2:$B$2</c:f>
              <c:numCache>
                <c:formatCode>_("$"* #,##0_);_("$"* \(#,##0\);_("$"* "-"??_);_(@_)</c:formatCode>
                <c:ptCount val="2"/>
                <c:pt idx="0">
                  <c:v>1351560</c:v>
                </c:pt>
                <c:pt idx="1">
                  <c:v>1542291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5-493C-B63F-2FF6A3571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16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2B62-431D-9213-AEA5607402C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B62-431D-9213-AEA5607402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B62-431D-9213-AEA5607402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B62-431D-9213-AEA5607402C2}"/>
              </c:ext>
            </c:extLst>
          </c:dPt>
          <c:dPt>
            <c:idx val="3"/>
            <c:bubble3D val="0"/>
            <c:explosion val="112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B62-431D-9213-AEA5607402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B62-431D-9213-AEA5607402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2B62-431D-9213-AEA5607402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2B62-431D-9213-AEA5607402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2B62-431D-9213-AEA5607402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2B62-431D-9213-AEA5607402C2}"/>
              </c:ext>
            </c:extLst>
          </c:dPt>
          <c:dLbls>
            <c:dLbl>
              <c:idx val="0"/>
              <c:layout>
                <c:manualLayout>
                  <c:x val="-3.3891048544525196E-2"/>
                  <c:y val="-6.3765670909633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62-431D-9213-AEA5607402C2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62-431D-9213-AEA5607402C2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62-431D-9213-AEA5607402C2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62-431D-9213-AEA5607402C2}"/>
                </c:ext>
              </c:extLst>
            </c:dLbl>
            <c:dLbl>
              <c:idx val="5"/>
              <c:layout>
                <c:manualLayout>
                  <c:x val="-9.2101852354419759E-3"/>
                  <c:y val="-4.564724207161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62-431D-9213-AEA5607402C2}"/>
                </c:ext>
              </c:extLst>
            </c:dLbl>
            <c:dLbl>
              <c:idx val="6"/>
              <c:layout>
                <c:manualLayout>
                  <c:x val="3.4543312377291111E-4"/>
                  <c:y val="-0.1853987326728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B62-431D-9213-AEA5607402C2}"/>
                </c:ext>
              </c:extLst>
            </c:dLbl>
            <c:dLbl>
              <c:idx val="7"/>
              <c:layout>
                <c:manualLayout>
                  <c:x val="3.2347478349894161E-2"/>
                  <c:y val="-4.7699239907150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B62-431D-9213-AEA5607402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B62-431D-9213-AEA560740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Supplies!$A$1:$B$1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Supplies!$A$2:$B$2</c:f>
              <c:numCache>
                <c:formatCode>_("$"* #,##0_);_("$"* \(#,##0\);_("$"* "-"??_);_(@_)</c:formatCode>
                <c:ptCount val="2"/>
                <c:pt idx="0">
                  <c:v>805346</c:v>
                </c:pt>
                <c:pt idx="1">
                  <c:v>904700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6A-4842-8C13-9FB87F64D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9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Supplies!$A$1:$B$1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Supplies!$A$2:$B$2</c:f>
              <c:numCache>
                <c:formatCode>_("$"* #,##0_);_("$"* \(#,##0\);_("$"* "-"??_);_(@_)</c:formatCode>
                <c:ptCount val="2"/>
                <c:pt idx="0">
                  <c:v>805346</c:v>
                </c:pt>
                <c:pt idx="1">
                  <c:v>904700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6A-4842-8C13-9FB87F64D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9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2, 3'!$A$1:$B$1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'Slide 2, 3'!$A$2:$B$2</c:f>
              <c:numCache>
                <c:formatCode>_("$"* #,##0_);_("$"* \(#,##0\);_("$"* "-"??_);_(@_)</c:formatCode>
                <c:ptCount val="2"/>
                <c:pt idx="0">
                  <c:v>14231186</c:v>
                </c:pt>
                <c:pt idx="1">
                  <c:v>15107019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4-4DD0-8ECA-0D19172FF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16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31D9-4D73-B770-464BFC76E91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1D9-4D73-B770-464BFC76E9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1D9-4D73-B770-464BFC76E9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31D9-4D73-B770-464BFC76E9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31D9-4D73-B770-464BFC76E910}"/>
              </c:ext>
            </c:extLst>
          </c:dPt>
          <c:dPt>
            <c:idx val="4"/>
            <c:bubble3D val="0"/>
            <c:explosion val="105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1D9-4D73-B770-464BFC76E9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31D9-4D73-B770-464BFC76E91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31D9-4D73-B770-464BFC76E91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31D9-4D73-B770-464BFC76E91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31D9-4D73-B770-464BFC76E910}"/>
              </c:ext>
            </c:extLst>
          </c:dPt>
          <c:dLbls>
            <c:dLbl>
              <c:idx val="0"/>
              <c:layout>
                <c:manualLayout>
                  <c:x val="-3.0919832376617325E-2"/>
                  <c:y val="3.642700731772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D9-4D73-B770-464BFC76E910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D9-4D73-B770-464BFC76E910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1D9-4D73-B770-464BFC76E910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1D9-4D73-B770-464BFC76E910}"/>
                </c:ext>
              </c:extLst>
            </c:dLbl>
            <c:dLbl>
              <c:idx val="5"/>
              <c:layout>
                <c:manualLayout>
                  <c:x val="-9.2101852354419759E-3"/>
                  <c:y val="-4.564724207161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1D9-4D73-B770-464BFC76E910}"/>
                </c:ext>
              </c:extLst>
            </c:dLbl>
            <c:dLbl>
              <c:idx val="6"/>
              <c:layout>
                <c:manualLayout>
                  <c:x val="3.4543312377291111E-4"/>
                  <c:y val="-0.1853987326728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1D9-4D73-B770-464BFC76E910}"/>
                </c:ext>
              </c:extLst>
            </c:dLbl>
            <c:dLbl>
              <c:idx val="7"/>
              <c:layout>
                <c:manualLayout>
                  <c:x val="3.2347478349894161E-2"/>
                  <c:y val="-4.7699239907150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1D9-4D73-B770-464BFC76E9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'Sheet2 (2)'!$A$1:$A$9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'Sheet2 (2)'!$C$1:$C$9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1D9-4D73-B770-464BFC76E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BoCES!$A$1:$B$1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BoCES!$A$2:$B$2</c:f>
              <c:numCache>
                <c:formatCode>_("$"* #,##0_);_("$"* \(#,##0\);_("$"* "-"??_);_(@_)</c:formatCode>
                <c:ptCount val="2"/>
                <c:pt idx="0">
                  <c:v>1441835</c:v>
                </c:pt>
                <c:pt idx="1">
                  <c:v>1455525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0-41A1-BBBF-C8FEB13BF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14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BoCES!$A$1:$B$1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BoCES!$A$2:$B$2</c:f>
              <c:numCache>
                <c:formatCode>_("$"* #,##0_);_("$"* \(#,##0\);_("$"* "-"??_);_(@_)</c:formatCode>
                <c:ptCount val="2"/>
                <c:pt idx="0">
                  <c:v>1441835</c:v>
                </c:pt>
                <c:pt idx="1">
                  <c:v>1455525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0-41A1-BBBF-C8FEB13BF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14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7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C0E2-471F-850C-5C4BF14CDD4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0E2-471F-850C-5C4BF14CDD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0E2-471F-850C-5C4BF14CDD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C0E2-471F-850C-5C4BF14CDD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C0E2-471F-850C-5C4BF14CDD4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C0E2-471F-850C-5C4BF14CDD4B}"/>
              </c:ext>
            </c:extLst>
          </c:dPt>
          <c:dPt>
            <c:idx val="5"/>
            <c:bubble3D val="0"/>
            <c:explosion val="46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C0E2-471F-850C-5C4BF14CDD4B}"/>
              </c:ext>
            </c:extLst>
          </c:dPt>
          <c:dPt>
            <c:idx val="6"/>
            <c:bubble3D val="0"/>
            <c:explosion val="49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C0E2-471F-850C-5C4BF14CDD4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0E2-471F-850C-5C4BF14CDD4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C0E2-471F-850C-5C4BF14CDD4B}"/>
              </c:ext>
            </c:extLst>
          </c:dPt>
          <c:dLbls>
            <c:dLbl>
              <c:idx val="0"/>
              <c:layout>
                <c:manualLayout>
                  <c:x val="-3.0919832376617325E-2"/>
                  <c:y val="3.642700731772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E2-471F-850C-5C4BF14CDD4B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E2-471F-850C-5C4BF14CDD4B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E2-471F-850C-5C4BF14CDD4B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E2-471F-850C-5C4BF14CDD4B}"/>
                </c:ext>
              </c:extLst>
            </c:dLbl>
            <c:dLbl>
              <c:idx val="5"/>
              <c:layout>
                <c:manualLayout>
                  <c:x val="3.0901233031314278E-2"/>
                  <c:y val="3.1424048872503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0E2-471F-850C-5C4BF14CDD4B}"/>
                </c:ext>
              </c:extLst>
            </c:dLbl>
            <c:dLbl>
              <c:idx val="6"/>
              <c:layout>
                <c:manualLayout>
                  <c:x val="-5.3136457898568766E-2"/>
                  <c:y val="-5.1808495036386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0E2-471F-850C-5C4BF14CDD4B}"/>
                </c:ext>
              </c:extLst>
            </c:dLbl>
            <c:dLbl>
              <c:idx val="7"/>
              <c:layout>
                <c:manualLayout>
                  <c:x val="3.2347478349894161E-2"/>
                  <c:y val="-4.7699239907150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0E2-471F-850C-5C4BF14CD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'Sheet2 (2)'!$A$1:$A$9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'Sheet2 (2)'!$C$1:$C$9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0E2-471F-850C-5C4BF14CD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'Debt Service'!$A$1:$B$1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'Debt Service'!$A$2:$B$2</c:f>
              <c:numCache>
                <c:formatCode>_("$"* #,##0_);_("$"* \(#,##0\);_("$"* "-"??_);_(@_)</c:formatCode>
                <c:ptCount val="2"/>
                <c:pt idx="0">
                  <c:v>911064</c:v>
                </c:pt>
                <c:pt idx="1">
                  <c:v>976418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D-4CA8-9D5A-0229DB80B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C6B-4F84-AB38-A408608396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C6B-4F84-AB38-A408608396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1C6B-4F84-AB38-A408608396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C6B-4F84-AB38-A408608396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1C6B-4F84-AB38-A408608396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1C6B-4F84-AB38-A408608396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C6B-4F84-AB38-A408608396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C6B-4F84-AB38-A408608396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1C6B-4F84-AB38-A408608396A0}"/>
              </c:ext>
            </c:extLst>
          </c:dPt>
          <c:dLbls>
            <c:dLbl>
              <c:idx val="0"/>
              <c:layout>
                <c:manualLayout>
                  <c:x val="-3.3891048544525196E-2"/>
                  <c:y val="-6.3765670909633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6B-4F84-AB38-A408608396A0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6B-4F84-AB38-A408608396A0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6B-4F84-AB38-A408608396A0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6B-4F84-AB38-A408608396A0}"/>
                </c:ext>
              </c:extLst>
            </c:dLbl>
            <c:dLbl>
              <c:idx val="5"/>
              <c:layout>
                <c:manualLayout>
                  <c:x val="-9.2101852354419759E-3"/>
                  <c:y val="-4.564724207161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6B-4F84-AB38-A408608396A0}"/>
                </c:ext>
              </c:extLst>
            </c:dLbl>
            <c:dLbl>
              <c:idx val="6"/>
              <c:layout>
                <c:manualLayout>
                  <c:x val="3.4543312377291111E-4"/>
                  <c:y val="-0.1853987326728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6B-4F84-AB38-A408608396A0}"/>
                </c:ext>
              </c:extLst>
            </c:dLbl>
            <c:dLbl>
              <c:idx val="7"/>
              <c:layout>
                <c:manualLayout>
                  <c:x val="3.2347478349894161E-2"/>
                  <c:y val="-4.7699239907150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6B-4F84-AB38-A408608396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'Debt Service'!$A$1:$B$1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'Debt Service'!$A$2:$B$2</c:f>
              <c:numCache>
                <c:formatCode>_("$"* #,##0_);_("$"* \(#,##0\);_("$"* "-"??_);_(@_)</c:formatCode>
                <c:ptCount val="2"/>
                <c:pt idx="0">
                  <c:v>911064</c:v>
                </c:pt>
                <c:pt idx="1">
                  <c:v>976418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D-4CA8-9D5A-0229DB80B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B338-4AB8-ADC6-180BE3E525D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338-4AB8-ADC6-180BE3E525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338-4AB8-ADC6-180BE3E525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338-4AB8-ADC6-180BE3E525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338-4AB8-ADC6-180BE3E525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B338-4AB8-ADC6-180BE3E525D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B338-4AB8-ADC6-180BE3E525D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B338-4AB8-ADC6-180BE3E525D5}"/>
              </c:ext>
            </c:extLst>
          </c:dPt>
          <c:dPt>
            <c:idx val="7"/>
            <c:bubble3D val="0"/>
            <c:explosion val="63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B338-4AB8-ADC6-180BE3E525D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B338-4AB8-ADC6-180BE3E525D5}"/>
              </c:ext>
            </c:extLst>
          </c:dPt>
          <c:dLbls>
            <c:dLbl>
              <c:idx val="0"/>
              <c:layout>
                <c:manualLayout>
                  <c:x val="-3.0919832376617325E-2"/>
                  <c:y val="3.642700731772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38-4AB8-ADC6-180BE3E525D5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38-4AB8-ADC6-180BE3E525D5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38-4AB8-ADC6-180BE3E525D5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38-4AB8-ADC6-180BE3E525D5}"/>
                </c:ext>
              </c:extLst>
            </c:dLbl>
            <c:dLbl>
              <c:idx val="5"/>
              <c:layout>
                <c:manualLayout>
                  <c:x val="3.0901233031314278E-2"/>
                  <c:y val="3.1424048872503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38-4AB8-ADC6-180BE3E525D5}"/>
                </c:ext>
              </c:extLst>
            </c:dLbl>
            <c:dLbl>
              <c:idx val="6"/>
              <c:layout>
                <c:manualLayout>
                  <c:x val="-5.3136457898568766E-2"/>
                  <c:y val="-5.1808495036386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38-4AB8-ADC6-180BE3E525D5}"/>
                </c:ext>
              </c:extLst>
            </c:dLbl>
            <c:dLbl>
              <c:idx val="7"/>
              <c:layout>
                <c:manualLayout>
                  <c:x val="0.22696219583636693"/>
                  <c:y val="3.68162072226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338-4AB8-ADC6-180BE3E52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'Sheet2 (2)'!$A$1:$A$9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'Sheet2 (2)'!$C$1:$C$9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338-4AB8-ADC6-180BE3E52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'Employee Benefits'!$A$1:$B$1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'Employee Benefits'!$A$2:$B$2</c:f>
              <c:numCache>
                <c:formatCode>_("$"* #,##0_);_("$"* \(#,##0\);_("$"* "-"??_);_(@_)</c:formatCode>
                <c:ptCount val="2"/>
                <c:pt idx="0">
                  <c:v>3661989</c:v>
                </c:pt>
                <c:pt idx="1">
                  <c:v>3839903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C-467B-8434-59A4607F2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4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'Employee Benefits'!$A$1:$B$1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'Employee Benefits'!$A$2:$B$2</c:f>
              <c:numCache>
                <c:formatCode>_("$"* #,##0_);_("$"* \(#,##0\);_("$"* "-"??_);_(@_)</c:formatCode>
                <c:ptCount val="2"/>
                <c:pt idx="0">
                  <c:v>3661989</c:v>
                </c:pt>
                <c:pt idx="1">
                  <c:v>3839903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C-467B-8434-59A4607F2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4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DA75-4F04-9DD8-3635B685A70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A75-4F04-9DD8-3635B685A7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A75-4F04-9DD8-3635B685A7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A75-4F04-9DD8-3635B685A7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DA75-4F04-9DD8-3635B685A7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DA75-4F04-9DD8-3635B685A7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DA75-4F04-9DD8-3635B685A7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DA75-4F04-9DD8-3635B685A70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DA75-4F04-9DD8-3635B685A703}"/>
              </c:ext>
            </c:extLst>
          </c:dPt>
          <c:dPt>
            <c:idx val="8"/>
            <c:bubble3D val="0"/>
            <c:explosion val="94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DA75-4F04-9DD8-3635B685A703}"/>
              </c:ext>
            </c:extLst>
          </c:dPt>
          <c:dLbls>
            <c:dLbl>
              <c:idx val="0"/>
              <c:layout>
                <c:manualLayout>
                  <c:x val="-3.0919832376617325E-2"/>
                  <c:y val="3.642700731772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75-4F04-9DD8-3635B685A703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75-4F04-9DD8-3635B685A703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75-4F04-9DD8-3635B685A703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75-4F04-9DD8-3635B685A703}"/>
                </c:ext>
              </c:extLst>
            </c:dLbl>
            <c:dLbl>
              <c:idx val="5"/>
              <c:layout>
                <c:manualLayout>
                  <c:x val="3.0901233031314278E-2"/>
                  <c:y val="3.1424048872503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A75-4F04-9DD8-3635B685A703}"/>
                </c:ext>
              </c:extLst>
            </c:dLbl>
            <c:dLbl>
              <c:idx val="6"/>
              <c:layout>
                <c:manualLayout>
                  <c:x val="-5.3136457898568766E-2"/>
                  <c:y val="-5.1808495036386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A75-4F04-9DD8-3635B685A703}"/>
                </c:ext>
              </c:extLst>
            </c:dLbl>
            <c:dLbl>
              <c:idx val="7"/>
              <c:layout>
                <c:manualLayout>
                  <c:x val="0.22696219583636693"/>
                  <c:y val="3.68162072226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A75-4F04-9DD8-3635B685A7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'Sheet2 (2)'!$A$1:$A$9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'Sheet2 (2)'!$C$1:$C$9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A75-4F04-9DD8-3635B685A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CB7E-4068-9EBC-0E260235F3AF}"/>
            </c:ext>
          </c:extLst>
        </c:ser>
        <c:ser>
          <c:idx val="1"/>
          <c:order val="1"/>
          <c:dPt>
            <c:idx val="0"/>
            <c:bubble3D val="0"/>
            <c:explosion val="93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B7E-4068-9EBC-0E260235F3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B7E-4068-9EBC-0E260235F3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CB7E-4068-9EBC-0E260235F3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CB7E-4068-9EBC-0E260235F3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CB7E-4068-9EBC-0E260235F3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CB7E-4068-9EBC-0E260235F3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CB7E-4068-9EBC-0E260235F3A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B7E-4068-9EBC-0E260235F3A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CB7E-4068-9EBC-0E260235F3AF}"/>
              </c:ext>
            </c:extLst>
          </c:dPt>
          <c:dLbls>
            <c:dLbl>
              <c:idx val="0"/>
              <c:layout>
                <c:manualLayout>
                  <c:x val="-3.0919832376617325E-2"/>
                  <c:y val="3.642700731772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7E-4068-9EBC-0E260235F3AF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7E-4068-9EBC-0E260235F3AF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7E-4068-9EBC-0E260235F3AF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7E-4068-9EBC-0E260235F3AF}"/>
                </c:ext>
              </c:extLst>
            </c:dLbl>
            <c:dLbl>
              <c:idx val="5"/>
              <c:layout>
                <c:manualLayout>
                  <c:x val="-9.2101852354419759E-3"/>
                  <c:y val="-4.564724207161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B7E-4068-9EBC-0E260235F3AF}"/>
                </c:ext>
              </c:extLst>
            </c:dLbl>
            <c:dLbl>
              <c:idx val="6"/>
              <c:layout>
                <c:manualLayout>
                  <c:x val="3.4543312377291111E-4"/>
                  <c:y val="-0.1853987326728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B7E-4068-9EBC-0E260235F3AF}"/>
                </c:ext>
              </c:extLst>
            </c:dLbl>
            <c:dLbl>
              <c:idx val="7"/>
              <c:layout>
                <c:manualLayout>
                  <c:x val="3.2347478349894161E-2"/>
                  <c:y val="-4.7699239907150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B7E-4068-9EBC-0E260235F3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'Sheet2 (2)'!$A$1:$A$9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'Sheet2 (2)'!$C$1:$C$9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B7E-4068-9EBC-0E260235F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'Employee Benefits (2)'!$A$1:$B$1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'Employee Benefits (2)'!$A$2:$B$2</c:f>
              <c:numCache>
                <c:formatCode>_("$"* #,##0_);_("$"* \(#,##0\);_("$"* "-"??_);_(@_)</c:formatCode>
                <c:ptCount val="2"/>
                <c:pt idx="0">
                  <c:v>190000</c:v>
                </c:pt>
                <c:pt idx="1">
                  <c:v>190000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5D-4270-AF67-54A20DAC5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2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'Employee Benefits (2)'!$A$1:$B$1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'Employee Benefits (2)'!$A$2:$B$2</c:f>
              <c:numCache>
                <c:formatCode>_("$"* #,##0_);_("$"* \(#,##0\);_("$"* "-"??_);_(@_)</c:formatCode>
                <c:ptCount val="2"/>
                <c:pt idx="0">
                  <c:v>190000</c:v>
                </c:pt>
                <c:pt idx="1">
                  <c:v>190000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5D-4270-AF67-54A20DAC5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2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DA55-4EE8-B93F-F3038A4341B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A55-4EE8-B93F-F3038A4341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A55-4EE8-B93F-F3038A4341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A55-4EE8-B93F-F3038A4341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DA55-4EE8-B93F-F3038A4341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DA55-4EE8-B93F-F3038A4341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DA55-4EE8-B93F-F3038A4341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DA55-4EE8-B93F-F3038A4341B3}"/>
              </c:ext>
            </c:extLst>
          </c:dPt>
          <c:dLbls>
            <c:dLbl>
              <c:idx val="0"/>
              <c:layout>
                <c:manualLayout>
                  <c:x val="-3.3891048544525196E-2"/>
                  <c:y val="-6.3765670909633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55-4EE8-B93F-F3038A4341B3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55-4EE8-B93F-F3038A4341B3}"/>
                </c:ext>
              </c:extLst>
            </c:dLbl>
            <c:dLbl>
              <c:idx val="3"/>
              <c:layout>
                <c:manualLayout>
                  <c:x val="-7.8800396037380233E-3"/>
                  <c:y val="-1.2390432328034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55-4EE8-B93F-F3038A4341B3}"/>
                </c:ext>
              </c:extLst>
            </c:dLbl>
            <c:dLbl>
              <c:idx val="4"/>
              <c:layout>
                <c:manualLayout>
                  <c:x val="-1.1168614411942513E-2"/>
                  <c:y val="-7.25122567226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55-4EE8-B93F-F3038A4341B3}"/>
                </c:ext>
              </c:extLst>
            </c:dLbl>
            <c:dLbl>
              <c:idx val="5"/>
              <c:layout>
                <c:manualLayout>
                  <c:x val="-9.2101852354419759E-3"/>
                  <c:y val="-4.564724207161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A55-4EE8-B93F-F3038A4341B3}"/>
                </c:ext>
              </c:extLst>
            </c:dLbl>
            <c:dLbl>
              <c:idx val="6"/>
              <c:layout>
                <c:manualLayout>
                  <c:x val="3.4543312377291111E-4"/>
                  <c:y val="-0.1853987326728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A55-4EE8-B93F-F3038A4341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'Slide 4 (2)'!$A$1:$A$7</c:f>
              <c:strCache>
                <c:ptCount val="7"/>
                <c:pt idx="0">
                  <c:v>BoCES Aid</c:v>
                </c:pt>
                <c:pt idx="1">
                  <c:v>Foundation Aid</c:v>
                </c:pt>
                <c:pt idx="2">
                  <c:v>Excess Cost Aid</c:v>
                </c:pt>
                <c:pt idx="3">
                  <c:v>Hardware &amp; Technology</c:v>
                </c:pt>
                <c:pt idx="4">
                  <c:v>Software &amp; Textbook</c:v>
                </c:pt>
                <c:pt idx="5">
                  <c:v>Transportation Aid</c:v>
                </c:pt>
                <c:pt idx="6">
                  <c:v>Building Aid</c:v>
                </c:pt>
              </c:strCache>
            </c:strRef>
          </c:cat>
          <c:val>
            <c:numRef>
              <c:f>'Slide 4 (2)'!$C$1:$C$7</c:f>
              <c:numCache>
                <c:formatCode>0.00%</c:formatCode>
                <c:ptCount val="7"/>
                <c:pt idx="0">
                  <c:v>6.3764653509135794E-2</c:v>
                </c:pt>
                <c:pt idx="1">
                  <c:v>0.7341499209732063</c:v>
                </c:pt>
                <c:pt idx="2">
                  <c:v>6.4706632004333372E-3</c:v>
                </c:pt>
                <c:pt idx="3">
                  <c:v>7.5555532349351614E-4</c:v>
                </c:pt>
                <c:pt idx="4">
                  <c:v>7.2619947550111377E-3</c:v>
                </c:pt>
                <c:pt idx="5">
                  <c:v>9.6692516444012805E-2</c:v>
                </c:pt>
                <c:pt idx="6">
                  <c:v>9.0904695794707085E-2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A55-4EE8-B93F-F3038A434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Aid'!$A$1:$B$1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'State Aid'!$A$2:$B$2</c:f>
              <c:numCache>
                <c:formatCode>_("$"* #,##0_);_("$"* \(#,##0\);_("$"* "-"??_);_(@_)</c:formatCode>
                <c:ptCount val="2"/>
                <c:pt idx="0">
                  <c:v>5068338</c:v>
                </c:pt>
                <c:pt idx="1">
                  <c:v>5171031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21-4C23-AFA1-F8E7875AB6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52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Aid'!$A$1:$B$1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'State Aid'!$A$2:$B$2</c:f>
              <c:numCache>
                <c:formatCode>_("$"* #,##0_);_("$"* \(#,##0\);_("$"* "-"??_);_(@_)</c:formatCode>
                <c:ptCount val="2"/>
                <c:pt idx="0">
                  <c:v>5068338</c:v>
                </c:pt>
                <c:pt idx="1">
                  <c:v>5171031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21-4C23-AFA1-F8E7875AB6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52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Salaries!$A$1:$B$1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Salaries!$A$2:$B$2</c:f>
              <c:numCache>
                <c:formatCode>_("$"* #,##0_);_("$"* \(#,##0\);_("$"* "-"??_);_(@_)</c:formatCode>
                <c:ptCount val="2"/>
                <c:pt idx="0">
                  <c:v>5597892</c:v>
                </c:pt>
                <c:pt idx="1">
                  <c:v>6008182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7-4200-869D-09453E0C9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6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2, 3 (2)'!$A$1:$B$1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'Slide 2, 3 (2)'!$A$2:$B$2</c:f>
              <c:numCache>
                <c:formatCode>_("$"* #,##0_);_("$"* \(#,##0\);_("$"* "-"??_);_(@_)</c:formatCode>
                <c:ptCount val="2"/>
                <c:pt idx="0">
                  <c:v>5597892</c:v>
                </c:pt>
                <c:pt idx="1">
                  <c:v>6008182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7-4200-869D-09453E0C9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6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1C6B-4F84-AB38-A40860839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cat>
            <c:strRef>
              <c:f>'Slide 4'!$A$1:$A$9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'Slide 4'!$B$1:$B$9</c:f>
            </c:numRef>
          </c:val>
          <c:extLst>
            <c:ext xmlns:c16="http://schemas.microsoft.com/office/drawing/2014/chart" uri="{C3380CC4-5D6E-409C-BE32-E72D297353CC}">
              <c16:uniqueId val="{00000000-E1BF-42AB-A625-BC581BEA834E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1BF-42AB-A625-BC581BEA834E}"/>
              </c:ext>
            </c:extLst>
          </c:dPt>
          <c:dPt>
            <c:idx val="1"/>
            <c:bubble3D val="0"/>
            <c:explosion val="184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1BF-42AB-A625-BC581BEA83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1BF-42AB-A625-BC581BEA83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E1BF-42AB-A625-BC581BEA83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E1BF-42AB-A625-BC581BEA834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E1BF-42AB-A625-BC581BEA834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E1BF-42AB-A625-BC581BEA834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E1BF-42AB-A625-BC581BEA834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E1BF-42AB-A625-BC581BEA834E}"/>
              </c:ext>
            </c:extLst>
          </c:dPt>
          <c:dLbls>
            <c:dLbl>
              <c:idx val="0"/>
              <c:layout>
                <c:manualLayout>
                  <c:x val="-3.0919832376617325E-2"/>
                  <c:y val="3.642700731772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BF-42AB-A625-BC581BEA834E}"/>
                </c:ext>
              </c:extLst>
            </c:dLbl>
            <c:dLbl>
              <c:idx val="2"/>
              <c:layout>
                <c:manualLayout>
                  <c:x val="-4.9268846868665638E-2"/>
                  <c:y val="3.603355938889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BF-42AB-A625-BC581BEA834E}"/>
                </c:ext>
              </c:extLst>
            </c:dLbl>
            <c:dLbl>
              <c:idx val="3"/>
              <c:layout>
                <c:manualLayout>
                  <c:x val="9.9471989152019585E-3"/>
                  <c:y val="4.630973151477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BF-42AB-A625-BC581BEA834E}"/>
                </c:ext>
              </c:extLst>
            </c:dLbl>
            <c:dLbl>
              <c:idx val="4"/>
              <c:layout>
                <c:manualLayout>
                  <c:x val="-6.7118486485879467E-3"/>
                  <c:y val="2.532145909506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BF-42AB-A625-BC581BEA834E}"/>
                </c:ext>
              </c:extLst>
            </c:dLbl>
            <c:dLbl>
              <c:idx val="5"/>
              <c:layout>
                <c:manualLayout>
                  <c:x val="-9.2101852354419759E-3"/>
                  <c:y val="-4.564724207161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BF-42AB-A625-BC581BEA834E}"/>
                </c:ext>
              </c:extLst>
            </c:dLbl>
            <c:dLbl>
              <c:idx val="6"/>
              <c:layout>
                <c:manualLayout>
                  <c:x val="3.4543312377291111E-4"/>
                  <c:y val="-0.1853987326728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BF-42AB-A625-BC581BEA834E}"/>
                </c:ext>
              </c:extLst>
            </c:dLbl>
            <c:dLbl>
              <c:idx val="7"/>
              <c:layout>
                <c:manualLayout>
                  <c:x val="3.2347478349894161E-2"/>
                  <c:y val="-4.7699239907150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BF-42AB-A625-BC581BEA83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'Sheet2 (2)'!$A$1:$A$9</c:f>
              <c:strCache>
                <c:ptCount val="9"/>
                <c:pt idx="0">
                  <c:v>.1 Personal Services</c:v>
                </c:pt>
                <c:pt idx="1">
                  <c:v>.2 Equipment</c:v>
                </c:pt>
                <c:pt idx="2">
                  <c:v>.4 Contractual and Other</c:v>
                </c:pt>
                <c:pt idx="3">
                  <c:v>.45 Supplies</c:v>
                </c:pt>
                <c:pt idx="4">
                  <c:v>.49 BoCES</c:v>
                </c:pt>
                <c:pt idx="5">
                  <c:v>.6 Debt Service Principal</c:v>
                </c:pt>
                <c:pt idx="6">
                  <c:v>.7 Debt Service Interest</c:v>
                </c:pt>
                <c:pt idx="7">
                  <c:v>.8 Employee Benefits</c:v>
                </c:pt>
                <c:pt idx="8">
                  <c:v>.9 Interfund Transfers</c:v>
                </c:pt>
              </c:strCache>
            </c:strRef>
          </c:cat>
          <c:val>
            <c:numRef>
              <c:f>'Sheet2 (2)'!$C$1:$C$9</c:f>
              <c:numCache>
                <c:formatCode>0.00%</c:formatCode>
                <c:ptCount val="9"/>
                <c:pt idx="0">
                  <c:v>0.39770797931742852</c:v>
                </c:pt>
                <c:pt idx="1">
                  <c:v>1.2576935264329779E-2</c:v>
                </c:pt>
                <c:pt idx="2">
                  <c:v>0.10209102139872864</c:v>
                </c:pt>
                <c:pt idx="3">
                  <c:v>5.9886070177048167E-2</c:v>
                </c:pt>
                <c:pt idx="4">
                  <c:v>9.6347598424282116E-2</c:v>
                </c:pt>
                <c:pt idx="5">
                  <c:v>5.0160193748349693E-2</c:v>
                </c:pt>
                <c:pt idx="6">
                  <c:v>1.4473206130210071E-2</c:v>
                </c:pt>
                <c:pt idx="7">
                  <c:v>0.25418006027529322</c:v>
                </c:pt>
                <c:pt idx="8">
                  <c:v>1.2576935264329779E-2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1BF-42AB-A625-BC581BEA8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Equipment!$A$1:$B$1</c:f>
              <c:strCache>
                <c:ptCount val="2"/>
                <c:pt idx="0">
                  <c:v>2021-22</c:v>
                </c:pt>
                <c:pt idx="1">
                  <c:v>2022-23</c:v>
                </c:pt>
              </c:strCache>
            </c:strRef>
          </c:cat>
          <c:val>
            <c:numRef>
              <c:f>Equipment!$A$2:$B$2</c:f>
              <c:numCache>
                <c:formatCode>_("$"* #,##0_);_("$"* \(#,##0\);_("$"* "-"??_);_(@_)</c:formatCode>
                <c:ptCount val="2"/>
                <c:pt idx="0">
                  <c:v>271500</c:v>
                </c:pt>
                <c:pt idx="1">
                  <c:v>190000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D-47C5-B890-B450B58CE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0277775"/>
        <c:axId val="1920281103"/>
        <c:axId val="0"/>
      </c:bar3DChart>
      <c:catAx>
        <c:axId val="192027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81103"/>
        <c:crosses val="autoZero"/>
        <c:auto val="1"/>
        <c:lblAlgn val="ctr"/>
        <c:lblOffset val="100"/>
        <c:noMultiLvlLbl val="0"/>
      </c:catAx>
      <c:valAx>
        <c:axId val="1920281103"/>
        <c:scaling>
          <c:orientation val="minMax"/>
          <c:max val="2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2027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0.14891</cdr:x>
      <cdr:y>0.7136</cdr:y>
    </cdr:from>
    <cdr:to>
      <cdr:x>0.33555</cdr:x>
      <cdr:y>0.77022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1272997" y="3527652"/>
          <a:ext cx="1595535" cy="27991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0.2275</cdr:x>
      <cdr:y>0.72492</cdr:y>
    </cdr:from>
    <cdr:to>
      <cdr:x>0.37594</cdr:x>
      <cdr:y>0.77211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1944801" y="3583636"/>
          <a:ext cx="1268963" cy="233265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0.20348</cdr:x>
      <cdr:y>0.7589</cdr:y>
    </cdr:from>
    <cdr:to>
      <cdr:x>0.35738</cdr:x>
      <cdr:y>0.79476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1739528" y="3751587"/>
          <a:ext cx="1315616" cy="177281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0.06159</cdr:x>
      <cdr:y>0.67585</cdr:y>
    </cdr:from>
    <cdr:to>
      <cdr:x>0.26242</cdr:x>
      <cdr:y>0.73058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526548" y="3341040"/>
          <a:ext cx="1716833" cy="27058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3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22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9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97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51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18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6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5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4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7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2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5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42BDDA-7AFF-4DA2-BF39-82C8F5AB27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FC32E9-D61A-4105-8C46-60878730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0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Alexandria Central School</a:t>
            </a:r>
            <a:br>
              <a:rPr lang="en-US" dirty="0" smtClean="0"/>
            </a:br>
            <a:r>
              <a:rPr lang="en-US" dirty="0" smtClean="0"/>
              <a:t>2022-2023 Initial Budget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January 25, 2022</a:t>
            </a:r>
          </a:p>
          <a:p>
            <a:endParaRPr lang="en-US" dirty="0"/>
          </a:p>
          <a:p>
            <a:r>
              <a:rPr lang="en-US" dirty="0" smtClean="0"/>
              <a:t>Christopher Clapper, Superintendent</a:t>
            </a:r>
          </a:p>
          <a:p>
            <a:r>
              <a:rPr lang="en-US" dirty="0" smtClean="0"/>
              <a:t>Brianne Kirchoff, Business 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0924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763140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3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0924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763140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206482" y="3620278"/>
            <a:ext cx="2239347" cy="57849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40963" y="3349690"/>
            <a:ext cx="121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$81,500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6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374" y="2044932"/>
            <a:ext cx="10018713" cy="54614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Equipment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$100,000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Univents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Security Cameras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30,000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Equipment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15,000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 Equipment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12,000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Scoreboard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$10,000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9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Contractual Expenses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61463"/>
              </p:ext>
            </p:extLst>
          </p:nvPr>
        </p:nvGraphicFramePr>
        <p:xfrm>
          <a:off x="1974056" y="11096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694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0924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Contractual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847286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4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0924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Contractual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847286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5281127" y="3676261"/>
            <a:ext cx="2015412" cy="46653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06278" y="3461657"/>
            <a:ext cx="111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$190,731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Contractual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8" y="1558213"/>
            <a:ext cx="10018713" cy="3442996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Management Firm – C&amp;S Engineering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$160,375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Supplies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604151"/>
              </p:ext>
            </p:extLst>
          </p:nvPr>
        </p:nvGraphicFramePr>
        <p:xfrm>
          <a:off x="1974056" y="11096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168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0924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Supplies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32933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9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0924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Supplies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32933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5169159" y="3340359"/>
            <a:ext cx="2230017" cy="6531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50294" y="3181739"/>
            <a:ext cx="118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$99,354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018637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214" y="-270588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Budgeted Expenditures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9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Supplies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8" y="1558213"/>
            <a:ext cx="10018713" cy="3442996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Improvements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$34,950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 Supplies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$25,200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Supplies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$20,000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86550"/>
              </p:ext>
            </p:extLst>
          </p:nvPr>
        </p:nvGraphicFramePr>
        <p:xfrm>
          <a:off x="1974056" y="11096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ight Arrow 1"/>
          <p:cNvSpPr/>
          <p:nvPr/>
        </p:nvSpPr>
        <p:spPr>
          <a:xfrm>
            <a:off x="3890866" y="4879910"/>
            <a:ext cx="1390261" cy="26125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08245" y="-279918"/>
            <a:ext cx="10018713" cy="1752599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118877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74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1656" y="-330798"/>
            <a:ext cx="10018713" cy="1752599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118877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5318449" y="3638939"/>
            <a:ext cx="1978090" cy="1866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15608" y="3256384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$13,690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3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8" y="1558213"/>
            <a:ext cx="10018713" cy="3442996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 Services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students @ $70,000 each = $210,000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Cost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In-House 12:1 Program </a:t>
            </a:r>
          </a:p>
          <a:p>
            <a:pPr lvl="1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1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Service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495452"/>
              </p:ext>
            </p:extLst>
          </p:nvPr>
        </p:nvGraphicFramePr>
        <p:xfrm>
          <a:off x="1974056" y="11096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ight Arrow 2"/>
          <p:cNvSpPr/>
          <p:nvPr/>
        </p:nvSpPr>
        <p:spPr>
          <a:xfrm>
            <a:off x="4376057" y="4711959"/>
            <a:ext cx="895739" cy="21460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6316824" y="4982547"/>
            <a:ext cx="1212980" cy="14929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6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4898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Service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161931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953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4898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Service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161931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5131837" y="3750906"/>
            <a:ext cx="2230016" cy="43853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68955" y="3349690"/>
            <a:ext cx="1194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$65,354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9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Service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8" y="1558213"/>
            <a:ext cx="10018713" cy="3442996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 Bonding for 2020-21 Purchases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$62,164</a:t>
            </a:r>
          </a:p>
          <a:p>
            <a:pPr lvl="1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Benefits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80690"/>
              </p:ext>
            </p:extLst>
          </p:nvPr>
        </p:nvGraphicFramePr>
        <p:xfrm>
          <a:off x="1974056" y="11096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02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018637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5203767" y="3466407"/>
            <a:ext cx="2194560" cy="34082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62261" y="2920482"/>
            <a:ext cx="119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$875,833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76198" y="-279918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Budgeted Expenditures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0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4898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Benefits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43664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448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4898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Benefits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43664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5299788" y="3368351"/>
            <a:ext cx="2080726" cy="52251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06278" y="2967135"/>
            <a:ext cx="116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$177,914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Benefits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2090058"/>
            <a:ext cx="10018713" cy="5178489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$24,714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 decreased from 18.3% to 13.1%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Takes effect February 2023, due to NYSLRS Fiscal Year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$63,820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 increased from 9.63% to 10.5%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$34,172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7.65% of salaries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Insurance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$55,178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 increased 7%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 to continue moving forward</a:t>
            </a:r>
          </a:p>
          <a:p>
            <a:pPr lvl="1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9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Interfund Transfers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03356"/>
              </p:ext>
            </p:extLst>
          </p:nvPr>
        </p:nvGraphicFramePr>
        <p:xfrm>
          <a:off x="1974056" y="11096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ight Arrow 1"/>
          <p:cNvSpPr/>
          <p:nvPr/>
        </p:nvSpPr>
        <p:spPr>
          <a:xfrm>
            <a:off x="4534678" y="4544008"/>
            <a:ext cx="1073020" cy="22393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4898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Interfund Transfers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137013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693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4898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Interfund Transfers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137013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5225143" y="3713584"/>
            <a:ext cx="2146041" cy="279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59624" y="3349690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Interfund Transfers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119674"/>
            <a:ext cx="10018713" cy="517848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Fund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$100,000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Lunch Fund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$75,000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Aid Fund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$15,000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0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Aid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73910"/>
              </p:ext>
            </p:extLst>
          </p:nvPr>
        </p:nvGraphicFramePr>
        <p:xfrm>
          <a:off x="1821656" y="1157287"/>
          <a:ext cx="8548688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425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4898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Aid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612489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03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4898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Aid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612489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5318449" y="3265714"/>
            <a:ext cx="2015412" cy="13062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87616" y="2733869"/>
            <a:ext cx="123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$102,693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8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428217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by Object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4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Aid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119674"/>
            <a:ext cx="10018713" cy="517848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 Aid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3% Increase = $122,582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Aid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by Governor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budgets conservatively 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$44,502 less than State Aid Run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Aid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uses Building Aid Spreadsheet to verify figures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Agrees with State Aid Run</a:t>
            </a:r>
          </a:p>
          <a:p>
            <a:pPr lvl="1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3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813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Information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12" y="1494904"/>
            <a:ext cx="10018713" cy="506383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CPI 7%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Gasoline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49.6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– 29.3%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Vehicle – 11.8%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Prices – 6.3%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6.3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Prices – 4.1%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– 2.2%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Bureau of Labor Statistics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Gap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$800,000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10.73% Tax increase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Cap approximately 3.96%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Waiting on additional information from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to close gap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by Line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Reserves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Fund Balance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8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625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449739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1623527" y="3862873"/>
            <a:ext cx="3097763" cy="70912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101352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3560" y="-289249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Salaries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573132"/>
              </p:ext>
            </p:extLst>
          </p:nvPr>
        </p:nvGraphicFramePr>
        <p:xfrm>
          <a:off x="2286000" y="923925"/>
          <a:ext cx="76200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26907" y="-279918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Salaries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to Year Comparison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225143" y="3200400"/>
            <a:ext cx="2239347" cy="62515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96947" y="2967135"/>
            <a:ext cx="124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$410,290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Salaries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374" y="2044932"/>
            <a:ext cx="10018713" cy="5461462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 Salaries = $227,233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Substitutes, Summer School, Ghost Academy</a:t>
            </a:r>
          </a:p>
          <a:p>
            <a:pPr lvl="2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$115,700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3.30% Contractual Increase</a:t>
            </a:r>
          </a:p>
          <a:p>
            <a:pPr lvl="2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$111,093</a:t>
            </a:r>
          </a:p>
          <a:p>
            <a:pPr lvl="2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Non-Instructional Salaries = $133,057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 Assistant</a:t>
            </a:r>
          </a:p>
          <a:p>
            <a:pPr lvl="2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$47,248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Resource Officer</a:t>
            </a:r>
          </a:p>
          <a:p>
            <a:pPr lvl="2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39,000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3.25% Contractual Increase</a:t>
            </a:r>
          </a:p>
          <a:p>
            <a:pPr lvl="2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35,952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Wage Adjustment</a:t>
            </a:r>
          </a:p>
          <a:p>
            <a:pPr lvl="2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$24,315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302000"/>
              </p:ext>
            </p:extLst>
          </p:nvPr>
        </p:nvGraphicFramePr>
        <p:xfrm>
          <a:off x="1821656" y="9572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68286" y="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455310"/>
              </p:ext>
            </p:extLst>
          </p:nvPr>
        </p:nvGraphicFramePr>
        <p:xfrm>
          <a:off x="1974056" y="1109662"/>
          <a:ext cx="8548688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02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284</TotalTime>
  <Words>502</Words>
  <Application>Microsoft Office PowerPoint</Application>
  <PresentationFormat>Widescreen</PresentationFormat>
  <Paragraphs>155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Corbel</vt:lpstr>
      <vt:lpstr>Times New Roman</vt:lpstr>
      <vt:lpstr>Parallax</vt:lpstr>
      <vt:lpstr>Alexandria Central School 2022-2023 Initial Budget Presentation</vt:lpstr>
      <vt:lpstr>Total Budgeted Expenditures Year To Year Comparison</vt:lpstr>
      <vt:lpstr>PowerPoint Presentation</vt:lpstr>
      <vt:lpstr>Budget by Object</vt:lpstr>
      <vt:lpstr>Salaries</vt:lpstr>
      <vt:lpstr>Salaries Year to Year Comparison</vt:lpstr>
      <vt:lpstr>Salaries Year to Year Comparison</vt:lpstr>
      <vt:lpstr>Salaries</vt:lpstr>
      <vt:lpstr>Equipment</vt:lpstr>
      <vt:lpstr>Equipment Year to Year Comparison</vt:lpstr>
      <vt:lpstr>Equipment Year to Year Comparison</vt:lpstr>
      <vt:lpstr>Equipment</vt:lpstr>
      <vt:lpstr>Contractual Expenses</vt:lpstr>
      <vt:lpstr>Contractual Year to Year Comparison</vt:lpstr>
      <vt:lpstr>Contractual Year to Year Comparison</vt:lpstr>
      <vt:lpstr>Contractual</vt:lpstr>
      <vt:lpstr>Materials &amp; Supplies</vt:lpstr>
      <vt:lpstr>Materials &amp; Supplies Year to Year Comparison</vt:lpstr>
      <vt:lpstr>Materials &amp; Supplies Year to Year Comparison</vt:lpstr>
      <vt:lpstr>Materials &amp; Supplies</vt:lpstr>
      <vt:lpstr>BoCES</vt:lpstr>
      <vt:lpstr>BoCES Year to Year Comparison</vt:lpstr>
      <vt:lpstr>BoCES Year to Year Comparison</vt:lpstr>
      <vt:lpstr>BoCES</vt:lpstr>
      <vt:lpstr>Debt Service</vt:lpstr>
      <vt:lpstr>Debt Service Year to Year Comparison</vt:lpstr>
      <vt:lpstr>Debt Service Year to Year Comparison</vt:lpstr>
      <vt:lpstr>Debt Service</vt:lpstr>
      <vt:lpstr>Employee Benefits</vt:lpstr>
      <vt:lpstr>Employee Benefits Year to Year Comparison</vt:lpstr>
      <vt:lpstr>Employee Benefits Year to Year Comparison</vt:lpstr>
      <vt:lpstr>Employee Benefits</vt:lpstr>
      <vt:lpstr>Interfund Transfers</vt:lpstr>
      <vt:lpstr>Interfund Transfers Year to Year Comparison</vt:lpstr>
      <vt:lpstr>Interfund Transfers Year to Year Comparison</vt:lpstr>
      <vt:lpstr>Interfund Transfers</vt:lpstr>
      <vt:lpstr>State Aid</vt:lpstr>
      <vt:lpstr>State Aid Year to Year Comparison</vt:lpstr>
      <vt:lpstr>State Aid Year to Year Comparison</vt:lpstr>
      <vt:lpstr>State Aid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Brianne Kirchoff</dc:creator>
  <cp:lastModifiedBy>Brianne Kirchoff</cp:lastModifiedBy>
  <cp:revision>49</cp:revision>
  <dcterms:created xsi:type="dcterms:W3CDTF">2022-01-24T16:25:49Z</dcterms:created>
  <dcterms:modified xsi:type="dcterms:W3CDTF">2022-01-25T19:53:05Z</dcterms:modified>
</cp:coreProperties>
</file>